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Fraunces Medium"/>
      <p:regular r:id="rId17"/>
    </p:embeddedFont>
    <p:embeddedFont>
      <p:font typeface="Fraunces Medium"/>
      <p:regular r:id="rId18"/>
    </p:embeddedFont>
    <p:embeddedFont>
      <p:font typeface="Fraunces Medium"/>
      <p:regular r:id="rId19"/>
    </p:embeddedFont>
    <p:embeddedFont>
      <p:font typeface="Fraunces Medium"/>
      <p:regular r:id="rId20"/>
    </p:embeddedFont>
    <p:embeddedFont>
      <p:font typeface="Epilogue"/>
      <p:regular r:id="rId21"/>
    </p:embeddedFont>
    <p:embeddedFont>
      <p:font typeface="Epilogue"/>
      <p:regular r:id="rId22"/>
    </p:embeddedFont>
    <p:embeddedFont>
      <p:font typeface="Epilogue"/>
      <p:regular r:id="rId23"/>
    </p:embeddedFont>
    <p:embeddedFont>
      <p:font typeface="Epilogue"/>
      <p:regular r:id="rId24"/>
    </p:embeddedFont>
    <p:embeddedFont>
      <p:font typeface="Epilogue"/>
      <p:regular r:id="rId25"/>
    </p:embeddedFont>
    <p:embeddedFont>
      <p:font typeface="Epilogue"/>
      <p:regular r:id="rId26"/>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 Id="rId25" Type="http://schemas.openxmlformats.org/officeDocument/2006/relationships/font" Target="fonts/font9.fntdata"/><Relationship Id="rId26" Type="http://schemas.openxmlformats.org/officeDocument/2006/relationships/font" Target="fonts/font10.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4-1.png>
</file>

<file path=ppt/media/image-5-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679853"/>
            <a:ext cx="7415927" cy="2129314"/>
          </a:xfrm>
          <a:prstGeom prst="rect">
            <a:avLst/>
          </a:prstGeom>
          <a:noFill/>
          <a:ln/>
        </p:spPr>
        <p:txBody>
          <a:bodyPr wrap="square" lIns="0" tIns="0" rIns="0" bIns="0" rtlCol="0" anchor="t"/>
          <a:lstStyle/>
          <a:p>
            <a:pPr algn="ctr" indent="0" marL="0">
              <a:lnSpc>
                <a:spcPts val="8350"/>
              </a:lnSpc>
              <a:buNone/>
            </a:pPr>
            <a:r>
              <a:rPr lang="en-US" sz="6700" dirty="0">
                <a:solidFill>
                  <a:srgbClr val="FFFFFF"/>
                </a:solidFill>
                <a:latin typeface="Fraunces Medium" pitchFamily="34" charset="0"/>
                <a:ea typeface="Fraunces Medium" pitchFamily="34" charset="-122"/>
                <a:cs typeface="Fraunces Medium" pitchFamily="34" charset="-120"/>
              </a:rPr>
              <a:t>Supplier Quality Analysis</a:t>
            </a:r>
            <a:endParaRPr lang="en-US" sz="6700" dirty="0"/>
          </a:p>
        </p:txBody>
      </p:sp>
      <p:sp>
        <p:nvSpPr>
          <p:cNvPr id="4" name="Text 1"/>
          <p:cNvSpPr/>
          <p:nvPr/>
        </p:nvSpPr>
        <p:spPr>
          <a:xfrm>
            <a:off x="864037" y="4179451"/>
            <a:ext cx="7415927" cy="2370296"/>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This presentation provides an in-depth analysis of supplier performance, focusing on defect quantities, downtime, and quality improvement opportunities. The primary objective is to enhance manufacturing quality by identifying the key drivers of downtime and defects, along with vendor and material performance.</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232297"/>
            <a:ext cx="6172200" cy="771525"/>
          </a:xfrm>
          <a:prstGeom prst="rect">
            <a:avLst/>
          </a:prstGeom>
          <a:noFill/>
          <a:ln/>
        </p:spPr>
        <p:txBody>
          <a:bodyPr wrap="none" lIns="0" tIns="0" rIns="0" bIns="0" rtlCol="0" anchor="t"/>
          <a:lstStyle/>
          <a:p>
            <a:pPr indent="0" marL="0">
              <a:lnSpc>
                <a:spcPts val="6050"/>
              </a:lnSpc>
              <a:buNone/>
            </a:pPr>
            <a:r>
              <a:rPr lang="en-US" sz="4850" dirty="0">
                <a:solidFill>
                  <a:srgbClr val="FFFFFF"/>
                </a:solidFill>
                <a:latin typeface="Fraunces Medium" pitchFamily="34" charset="0"/>
                <a:ea typeface="Fraunces Medium" pitchFamily="34" charset="-122"/>
                <a:cs typeface="Fraunces Medium" pitchFamily="34" charset="-120"/>
              </a:rPr>
              <a:t>Next Steps</a:t>
            </a:r>
            <a:endParaRPr lang="en-US" sz="4850" dirty="0"/>
          </a:p>
        </p:txBody>
      </p:sp>
      <p:sp>
        <p:nvSpPr>
          <p:cNvPr id="4" name="Text 1"/>
          <p:cNvSpPr/>
          <p:nvPr/>
        </p:nvSpPr>
        <p:spPr>
          <a:xfrm>
            <a:off x="6350437" y="2374106"/>
            <a:ext cx="7415927" cy="2370296"/>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The findings of this report will be presented to key stakeholders, including management, quality assurance teams, and procurement departments. The recommendations will be implemented in a phased approach, with a focus on achieving measurable improvements in quality and efficiency.</a:t>
            </a:r>
            <a:endParaRPr lang="en-US" sz="1900" dirty="0"/>
          </a:p>
        </p:txBody>
      </p:sp>
      <p:sp>
        <p:nvSpPr>
          <p:cNvPr id="5" name="Text 2"/>
          <p:cNvSpPr/>
          <p:nvPr/>
        </p:nvSpPr>
        <p:spPr>
          <a:xfrm>
            <a:off x="6350437" y="5022056"/>
            <a:ext cx="7415927" cy="1975247"/>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Regular monitoring and evaluation will be conducted to track progress and identify any areas requiring further attention. The company is committed to continuous improvement and will leverage this analysis to drive sustainable quality enhancements across its operations.</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85085"/>
          </a:xfrm>
          <a:prstGeom prst="rect">
            <a:avLst/>
          </a:prstGeom>
        </p:spPr>
      </p:pic>
      <p:sp>
        <p:nvSpPr>
          <p:cNvPr id="3" name="Text 0"/>
          <p:cNvSpPr/>
          <p:nvPr/>
        </p:nvSpPr>
        <p:spPr>
          <a:xfrm>
            <a:off x="723781" y="3153728"/>
            <a:ext cx="5170170" cy="646152"/>
          </a:xfrm>
          <a:prstGeom prst="rect">
            <a:avLst/>
          </a:prstGeom>
          <a:noFill/>
          <a:ln/>
        </p:spPr>
        <p:txBody>
          <a:bodyPr wrap="none" lIns="0" tIns="0" rIns="0" bIns="0" rtlCol="0" anchor="t"/>
          <a:lstStyle/>
          <a:p>
            <a:pPr indent="0" marL="0">
              <a:lnSpc>
                <a:spcPts val="5050"/>
              </a:lnSpc>
              <a:buNone/>
            </a:pPr>
            <a:r>
              <a:rPr lang="en-US" sz="4050" dirty="0">
                <a:solidFill>
                  <a:srgbClr val="FFFFFF"/>
                </a:solidFill>
                <a:latin typeface="Fraunces Medium" pitchFamily="34" charset="0"/>
                <a:ea typeface="Fraunces Medium" pitchFamily="34" charset="-122"/>
                <a:cs typeface="Fraunces Medium" pitchFamily="34" charset="-120"/>
              </a:rPr>
              <a:t>Key Findings</a:t>
            </a:r>
            <a:endParaRPr lang="en-US" sz="4050" dirty="0"/>
          </a:p>
        </p:txBody>
      </p:sp>
      <p:sp>
        <p:nvSpPr>
          <p:cNvPr id="4" name="Shape 1"/>
          <p:cNvSpPr/>
          <p:nvPr/>
        </p:nvSpPr>
        <p:spPr>
          <a:xfrm>
            <a:off x="723781" y="4342686"/>
            <a:ext cx="465296" cy="465296"/>
          </a:xfrm>
          <a:prstGeom prst="roundRect">
            <a:avLst>
              <a:gd name="adj" fmla="val 18668"/>
            </a:avLst>
          </a:prstGeom>
          <a:solidFill>
            <a:srgbClr val="283157"/>
          </a:solidFill>
          <a:ln w="7620">
            <a:solidFill>
              <a:srgbClr val="414A70"/>
            </a:solidFill>
            <a:prstDash val="solid"/>
          </a:ln>
        </p:spPr>
      </p:sp>
      <p:sp>
        <p:nvSpPr>
          <p:cNvPr id="5" name="Text 2"/>
          <p:cNvSpPr/>
          <p:nvPr/>
        </p:nvSpPr>
        <p:spPr>
          <a:xfrm>
            <a:off x="885230" y="4420195"/>
            <a:ext cx="142280" cy="310158"/>
          </a:xfrm>
          <a:prstGeom prst="rect">
            <a:avLst/>
          </a:prstGeom>
          <a:noFill/>
          <a:ln/>
        </p:spPr>
        <p:txBody>
          <a:bodyPr wrap="none" lIns="0" tIns="0" rIns="0" bIns="0" rtlCol="0" anchor="t"/>
          <a:lstStyle/>
          <a:p>
            <a:pPr algn="ctr" indent="0" marL="0">
              <a:lnSpc>
                <a:spcPts val="2400"/>
              </a:lnSpc>
              <a:buNone/>
            </a:pPr>
            <a:r>
              <a:rPr lang="en-US" sz="2400" dirty="0">
                <a:solidFill>
                  <a:srgbClr val="EBECEF"/>
                </a:solidFill>
                <a:latin typeface="Fraunces Medium" pitchFamily="34" charset="0"/>
                <a:ea typeface="Fraunces Medium" pitchFamily="34" charset="-122"/>
                <a:cs typeface="Fraunces Medium" pitchFamily="34" charset="-120"/>
              </a:rPr>
              <a:t>1</a:t>
            </a:r>
            <a:endParaRPr lang="en-US" sz="2400" dirty="0"/>
          </a:p>
        </p:txBody>
      </p:sp>
      <p:sp>
        <p:nvSpPr>
          <p:cNvPr id="6" name="Text 3"/>
          <p:cNvSpPr/>
          <p:nvPr/>
        </p:nvSpPr>
        <p:spPr>
          <a:xfrm>
            <a:off x="1395770" y="4342686"/>
            <a:ext cx="2585085" cy="323017"/>
          </a:xfrm>
          <a:prstGeom prst="rect">
            <a:avLst/>
          </a:prstGeom>
          <a:noFill/>
          <a:ln/>
        </p:spPr>
        <p:txBody>
          <a:bodyPr wrap="none" lIns="0" tIns="0" rIns="0" bIns="0" rtlCol="0" anchor="t"/>
          <a:lstStyle/>
          <a:p>
            <a:pPr indent="0" marL="0">
              <a:lnSpc>
                <a:spcPts val="2500"/>
              </a:lnSpc>
              <a:buNone/>
            </a:pPr>
            <a:r>
              <a:rPr lang="en-US" sz="2000" dirty="0">
                <a:solidFill>
                  <a:srgbClr val="EBECEF"/>
                </a:solidFill>
                <a:latin typeface="Fraunces Medium" pitchFamily="34" charset="0"/>
                <a:ea typeface="Fraunces Medium" pitchFamily="34" charset="-122"/>
                <a:cs typeface="Fraunces Medium" pitchFamily="34" charset="-120"/>
              </a:rPr>
              <a:t>Defect Quantity</a:t>
            </a:r>
            <a:endParaRPr lang="en-US" sz="2000" dirty="0"/>
          </a:p>
        </p:txBody>
      </p:sp>
      <p:sp>
        <p:nvSpPr>
          <p:cNvPr id="7" name="Text 4"/>
          <p:cNvSpPr/>
          <p:nvPr/>
        </p:nvSpPr>
        <p:spPr>
          <a:xfrm>
            <a:off x="1395770" y="4789765"/>
            <a:ext cx="5816084" cy="661749"/>
          </a:xfrm>
          <a:prstGeom prst="rect">
            <a:avLst/>
          </a:prstGeom>
          <a:noFill/>
          <a:ln/>
        </p:spPr>
        <p:txBody>
          <a:bodyPr wrap="square" lIns="0" tIns="0" rIns="0" bIns="0" rtlCol="0" anchor="t"/>
          <a:lstStyle/>
          <a:p>
            <a:pPr indent="0" marL="0">
              <a:lnSpc>
                <a:spcPts val="2600"/>
              </a:lnSpc>
              <a:buNone/>
            </a:pPr>
            <a:r>
              <a:rPr lang="en-US" sz="1600" dirty="0">
                <a:solidFill>
                  <a:srgbClr val="EBECEF"/>
                </a:solidFill>
                <a:latin typeface="Epilogue" pitchFamily="34" charset="0"/>
                <a:ea typeface="Epilogue" pitchFamily="34" charset="-122"/>
                <a:cs typeface="Epilogue" pitchFamily="34" charset="-120"/>
              </a:rPr>
              <a:t>The average defect quantity per period is 9166, with over 54 million total defects recorded.</a:t>
            </a:r>
            <a:endParaRPr lang="en-US" sz="1600" dirty="0"/>
          </a:p>
        </p:txBody>
      </p:sp>
      <p:sp>
        <p:nvSpPr>
          <p:cNvPr id="8" name="Shape 5"/>
          <p:cNvSpPr/>
          <p:nvPr/>
        </p:nvSpPr>
        <p:spPr>
          <a:xfrm>
            <a:off x="7418546" y="4342686"/>
            <a:ext cx="465296" cy="465296"/>
          </a:xfrm>
          <a:prstGeom prst="roundRect">
            <a:avLst>
              <a:gd name="adj" fmla="val 18668"/>
            </a:avLst>
          </a:prstGeom>
          <a:solidFill>
            <a:srgbClr val="283157"/>
          </a:solidFill>
          <a:ln w="7620">
            <a:solidFill>
              <a:srgbClr val="414A70"/>
            </a:solidFill>
            <a:prstDash val="solid"/>
          </a:ln>
        </p:spPr>
      </p:sp>
      <p:sp>
        <p:nvSpPr>
          <p:cNvPr id="9" name="Text 6"/>
          <p:cNvSpPr/>
          <p:nvPr/>
        </p:nvSpPr>
        <p:spPr>
          <a:xfrm>
            <a:off x="7557135" y="4420195"/>
            <a:ext cx="188000" cy="310158"/>
          </a:xfrm>
          <a:prstGeom prst="rect">
            <a:avLst/>
          </a:prstGeom>
          <a:noFill/>
          <a:ln/>
        </p:spPr>
        <p:txBody>
          <a:bodyPr wrap="none" lIns="0" tIns="0" rIns="0" bIns="0" rtlCol="0" anchor="t"/>
          <a:lstStyle/>
          <a:p>
            <a:pPr algn="ctr" indent="0" marL="0">
              <a:lnSpc>
                <a:spcPts val="2400"/>
              </a:lnSpc>
              <a:buNone/>
            </a:pPr>
            <a:r>
              <a:rPr lang="en-US" sz="2400" dirty="0">
                <a:solidFill>
                  <a:srgbClr val="EBECEF"/>
                </a:solidFill>
                <a:latin typeface="Fraunces Medium" pitchFamily="34" charset="0"/>
                <a:ea typeface="Fraunces Medium" pitchFamily="34" charset="-122"/>
                <a:cs typeface="Fraunces Medium" pitchFamily="34" charset="-120"/>
              </a:rPr>
              <a:t>2</a:t>
            </a:r>
            <a:endParaRPr lang="en-US" sz="2400" dirty="0"/>
          </a:p>
        </p:txBody>
      </p:sp>
      <p:sp>
        <p:nvSpPr>
          <p:cNvPr id="10" name="Text 7"/>
          <p:cNvSpPr/>
          <p:nvPr/>
        </p:nvSpPr>
        <p:spPr>
          <a:xfrm>
            <a:off x="8090535" y="4342686"/>
            <a:ext cx="2585085" cy="323017"/>
          </a:xfrm>
          <a:prstGeom prst="rect">
            <a:avLst/>
          </a:prstGeom>
          <a:noFill/>
          <a:ln/>
        </p:spPr>
        <p:txBody>
          <a:bodyPr wrap="none" lIns="0" tIns="0" rIns="0" bIns="0" rtlCol="0" anchor="t"/>
          <a:lstStyle/>
          <a:p>
            <a:pPr indent="0" marL="0">
              <a:lnSpc>
                <a:spcPts val="2500"/>
              </a:lnSpc>
              <a:buNone/>
            </a:pPr>
            <a:r>
              <a:rPr lang="en-US" sz="2000" dirty="0">
                <a:solidFill>
                  <a:srgbClr val="EBECEF"/>
                </a:solidFill>
                <a:latin typeface="Fraunces Medium" pitchFamily="34" charset="0"/>
                <a:ea typeface="Fraunces Medium" pitchFamily="34" charset="-122"/>
                <a:cs typeface="Fraunces Medium" pitchFamily="34" charset="-120"/>
              </a:rPr>
              <a:t>Downtime</a:t>
            </a:r>
            <a:endParaRPr lang="en-US" sz="2000" dirty="0"/>
          </a:p>
        </p:txBody>
      </p:sp>
      <p:sp>
        <p:nvSpPr>
          <p:cNvPr id="11" name="Text 8"/>
          <p:cNvSpPr/>
          <p:nvPr/>
        </p:nvSpPr>
        <p:spPr>
          <a:xfrm>
            <a:off x="8090535" y="4789765"/>
            <a:ext cx="5816084" cy="992624"/>
          </a:xfrm>
          <a:prstGeom prst="rect">
            <a:avLst/>
          </a:prstGeom>
          <a:noFill/>
          <a:ln/>
        </p:spPr>
        <p:txBody>
          <a:bodyPr wrap="square" lIns="0" tIns="0" rIns="0" bIns="0" rtlCol="0" anchor="t"/>
          <a:lstStyle/>
          <a:p>
            <a:pPr indent="0" marL="0">
              <a:lnSpc>
                <a:spcPts val="2600"/>
              </a:lnSpc>
              <a:buNone/>
            </a:pPr>
            <a:r>
              <a:rPr lang="en-US" sz="1600" dirty="0">
                <a:solidFill>
                  <a:srgbClr val="EBECEF"/>
                </a:solidFill>
                <a:latin typeface="Epilogue" pitchFamily="34" charset="0"/>
                <a:ea typeface="Epilogue" pitchFamily="34" charset="-122"/>
                <a:cs typeface="Epilogue" pitchFamily="34" charset="-120"/>
              </a:rPr>
              <a:t>Total downtime across various processes amounted to 138,251 minutes, with logistics contributing the most (55,849 minutes).</a:t>
            </a:r>
            <a:endParaRPr lang="en-US" sz="1600" dirty="0"/>
          </a:p>
        </p:txBody>
      </p:sp>
      <p:sp>
        <p:nvSpPr>
          <p:cNvPr id="12" name="Shape 9"/>
          <p:cNvSpPr/>
          <p:nvPr/>
        </p:nvSpPr>
        <p:spPr>
          <a:xfrm>
            <a:off x="723781" y="6221730"/>
            <a:ext cx="465296" cy="465296"/>
          </a:xfrm>
          <a:prstGeom prst="roundRect">
            <a:avLst>
              <a:gd name="adj" fmla="val 18668"/>
            </a:avLst>
          </a:prstGeom>
          <a:solidFill>
            <a:srgbClr val="283157"/>
          </a:solidFill>
          <a:ln w="7620">
            <a:solidFill>
              <a:srgbClr val="414A70"/>
            </a:solidFill>
            <a:prstDash val="solid"/>
          </a:ln>
        </p:spPr>
      </p:sp>
      <p:sp>
        <p:nvSpPr>
          <p:cNvPr id="13" name="Text 10"/>
          <p:cNvSpPr/>
          <p:nvPr/>
        </p:nvSpPr>
        <p:spPr>
          <a:xfrm>
            <a:off x="870823" y="6299240"/>
            <a:ext cx="171212" cy="310158"/>
          </a:xfrm>
          <a:prstGeom prst="rect">
            <a:avLst/>
          </a:prstGeom>
          <a:noFill/>
          <a:ln/>
        </p:spPr>
        <p:txBody>
          <a:bodyPr wrap="none" lIns="0" tIns="0" rIns="0" bIns="0" rtlCol="0" anchor="t"/>
          <a:lstStyle/>
          <a:p>
            <a:pPr algn="ctr" indent="0" marL="0">
              <a:lnSpc>
                <a:spcPts val="2400"/>
              </a:lnSpc>
              <a:buNone/>
            </a:pPr>
            <a:r>
              <a:rPr lang="en-US" sz="2400" dirty="0">
                <a:solidFill>
                  <a:srgbClr val="EBECEF"/>
                </a:solidFill>
                <a:latin typeface="Fraunces Medium" pitchFamily="34" charset="0"/>
                <a:ea typeface="Fraunces Medium" pitchFamily="34" charset="-122"/>
                <a:cs typeface="Fraunces Medium" pitchFamily="34" charset="-120"/>
              </a:rPr>
              <a:t>3</a:t>
            </a:r>
            <a:endParaRPr lang="en-US" sz="2400" dirty="0"/>
          </a:p>
        </p:txBody>
      </p:sp>
      <p:sp>
        <p:nvSpPr>
          <p:cNvPr id="14" name="Text 11"/>
          <p:cNvSpPr/>
          <p:nvPr/>
        </p:nvSpPr>
        <p:spPr>
          <a:xfrm>
            <a:off x="1395770" y="6221730"/>
            <a:ext cx="2585085" cy="323017"/>
          </a:xfrm>
          <a:prstGeom prst="rect">
            <a:avLst/>
          </a:prstGeom>
          <a:noFill/>
          <a:ln/>
        </p:spPr>
        <p:txBody>
          <a:bodyPr wrap="none" lIns="0" tIns="0" rIns="0" bIns="0" rtlCol="0" anchor="t"/>
          <a:lstStyle/>
          <a:p>
            <a:pPr indent="0" marL="0">
              <a:lnSpc>
                <a:spcPts val="2500"/>
              </a:lnSpc>
              <a:buNone/>
            </a:pPr>
            <a:r>
              <a:rPr lang="en-US" sz="2000" dirty="0">
                <a:solidFill>
                  <a:srgbClr val="EBECEF"/>
                </a:solidFill>
                <a:latin typeface="Fraunces Medium" pitchFamily="34" charset="0"/>
                <a:ea typeface="Fraunces Medium" pitchFamily="34" charset="-122"/>
                <a:cs typeface="Fraunces Medium" pitchFamily="34" charset="-120"/>
              </a:rPr>
              <a:t>Vendor Downtime</a:t>
            </a:r>
            <a:endParaRPr lang="en-US" sz="2000" dirty="0"/>
          </a:p>
        </p:txBody>
      </p:sp>
      <p:sp>
        <p:nvSpPr>
          <p:cNvPr id="15" name="Text 12"/>
          <p:cNvSpPr/>
          <p:nvPr/>
        </p:nvSpPr>
        <p:spPr>
          <a:xfrm>
            <a:off x="1395770" y="6668810"/>
            <a:ext cx="5816084" cy="992624"/>
          </a:xfrm>
          <a:prstGeom prst="rect">
            <a:avLst/>
          </a:prstGeom>
          <a:noFill/>
          <a:ln/>
        </p:spPr>
        <p:txBody>
          <a:bodyPr wrap="square" lIns="0" tIns="0" rIns="0" bIns="0" rtlCol="0" anchor="t"/>
          <a:lstStyle/>
          <a:p>
            <a:pPr indent="0" marL="0">
              <a:lnSpc>
                <a:spcPts val="2600"/>
              </a:lnSpc>
              <a:buNone/>
            </a:pPr>
            <a:r>
              <a:rPr lang="en-US" sz="1600" dirty="0">
                <a:solidFill>
                  <a:srgbClr val="EBECEF"/>
                </a:solidFill>
                <a:latin typeface="Epilogue" pitchFamily="34" charset="0"/>
                <a:ea typeface="Epilogue" pitchFamily="34" charset="-122"/>
                <a:cs typeface="Epilogue" pitchFamily="34" charset="-120"/>
              </a:rPr>
              <a:t>The vendors contributing the highest downtime are Reddot (26,185 minutes), Sanlab (10,275 minutes), and Plustax (10,270 minutes).</a:t>
            </a:r>
            <a:endParaRPr lang="en-US" sz="1600" dirty="0"/>
          </a:p>
        </p:txBody>
      </p:sp>
      <p:sp>
        <p:nvSpPr>
          <p:cNvPr id="16" name="Shape 13"/>
          <p:cNvSpPr/>
          <p:nvPr/>
        </p:nvSpPr>
        <p:spPr>
          <a:xfrm>
            <a:off x="7418546" y="6221730"/>
            <a:ext cx="465296" cy="465296"/>
          </a:xfrm>
          <a:prstGeom prst="roundRect">
            <a:avLst>
              <a:gd name="adj" fmla="val 18668"/>
            </a:avLst>
          </a:prstGeom>
          <a:solidFill>
            <a:srgbClr val="283157"/>
          </a:solidFill>
          <a:ln w="7620">
            <a:solidFill>
              <a:srgbClr val="414A70"/>
            </a:solidFill>
            <a:prstDash val="solid"/>
          </a:ln>
        </p:spPr>
      </p:sp>
      <p:sp>
        <p:nvSpPr>
          <p:cNvPr id="17" name="Text 14"/>
          <p:cNvSpPr/>
          <p:nvPr/>
        </p:nvSpPr>
        <p:spPr>
          <a:xfrm>
            <a:off x="7556302" y="6299240"/>
            <a:ext cx="189667" cy="310158"/>
          </a:xfrm>
          <a:prstGeom prst="rect">
            <a:avLst/>
          </a:prstGeom>
          <a:noFill/>
          <a:ln/>
        </p:spPr>
        <p:txBody>
          <a:bodyPr wrap="none" lIns="0" tIns="0" rIns="0" bIns="0" rtlCol="0" anchor="t"/>
          <a:lstStyle/>
          <a:p>
            <a:pPr algn="ctr" indent="0" marL="0">
              <a:lnSpc>
                <a:spcPts val="2400"/>
              </a:lnSpc>
              <a:buNone/>
            </a:pPr>
            <a:r>
              <a:rPr lang="en-US" sz="2400" dirty="0">
                <a:solidFill>
                  <a:srgbClr val="EBECEF"/>
                </a:solidFill>
                <a:latin typeface="Fraunces Medium" pitchFamily="34" charset="0"/>
                <a:ea typeface="Fraunces Medium" pitchFamily="34" charset="-122"/>
                <a:cs typeface="Fraunces Medium" pitchFamily="34" charset="-120"/>
              </a:rPr>
              <a:t>4</a:t>
            </a:r>
            <a:endParaRPr lang="en-US" sz="2400" dirty="0"/>
          </a:p>
        </p:txBody>
      </p:sp>
      <p:sp>
        <p:nvSpPr>
          <p:cNvPr id="18" name="Text 15"/>
          <p:cNvSpPr/>
          <p:nvPr/>
        </p:nvSpPr>
        <p:spPr>
          <a:xfrm>
            <a:off x="8090535" y="6221730"/>
            <a:ext cx="2585085" cy="323017"/>
          </a:xfrm>
          <a:prstGeom prst="rect">
            <a:avLst/>
          </a:prstGeom>
          <a:noFill/>
          <a:ln/>
        </p:spPr>
        <p:txBody>
          <a:bodyPr wrap="none" lIns="0" tIns="0" rIns="0" bIns="0" rtlCol="0" anchor="t"/>
          <a:lstStyle/>
          <a:p>
            <a:pPr indent="0" marL="0">
              <a:lnSpc>
                <a:spcPts val="2500"/>
              </a:lnSpc>
              <a:buNone/>
            </a:pPr>
            <a:r>
              <a:rPr lang="en-US" sz="2000" dirty="0">
                <a:solidFill>
                  <a:srgbClr val="EBECEF"/>
                </a:solidFill>
                <a:latin typeface="Fraunces Medium" pitchFamily="34" charset="0"/>
                <a:ea typeface="Fraunces Medium" pitchFamily="34" charset="-122"/>
                <a:cs typeface="Fraunces Medium" pitchFamily="34" charset="-120"/>
              </a:rPr>
              <a:t>Material Downtime</a:t>
            </a:r>
            <a:endParaRPr lang="en-US" sz="2000" dirty="0"/>
          </a:p>
        </p:txBody>
      </p:sp>
      <p:sp>
        <p:nvSpPr>
          <p:cNvPr id="19" name="Text 16"/>
          <p:cNvSpPr/>
          <p:nvPr/>
        </p:nvSpPr>
        <p:spPr>
          <a:xfrm>
            <a:off x="8090535" y="6668810"/>
            <a:ext cx="5816084" cy="661749"/>
          </a:xfrm>
          <a:prstGeom prst="rect">
            <a:avLst/>
          </a:prstGeom>
          <a:noFill/>
          <a:ln/>
        </p:spPr>
        <p:txBody>
          <a:bodyPr wrap="square" lIns="0" tIns="0" rIns="0" bIns="0" rtlCol="0" anchor="t"/>
          <a:lstStyle/>
          <a:p>
            <a:pPr indent="0" marL="0">
              <a:lnSpc>
                <a:spcPts val="2600"/>
              </a:lnSpc>
              <a:buNone/>
            </a:pPr>
            <a:r>
              <a:rPr lang="en-US" sz="1600" dirty="0">
                <a:solidFill>
                  <a:srgbClr val="EBECEF"/>
                </a:solidFill>
                <a:latin typeface="Epilogue" pitchFamily="34" charset="0"/>
                <a:ea typeface="Epilogue" pitchFamily="34" charset="-122"/>
                <a:cs typeface="Epilogue" pitchFamily="34" charset="-120"/>
              </a:rPr>
              <a:t>Corrugated materials accounted for the highest downtime, with 52,726 minutes.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61973" y="734020"/>
            <a:ext cx="5540097" cy="692467"/>
          </a:xfrm>
          <a:prstGeom prst="rect">
            <a:avLst/>
          </a:prstGeom>
          <a:noFill/>
          <a:ln/>
        </p:spPr>
        <p:txBody>
          <a:bodyPr wrap="none" lIns="0" tIns="0" rIns="0" bIns="0" rtlCol="0" anchor="t"/>
          <a:lstStyle/>
          <a:p>
            <a:pPr indent="0" marL="0">
              <a:lnSpc>
                <a:spcPts val="5450"/>
              </a:lnSpc>
              <a:buNone/>
            </a:pPr>
            <a:r>
              <a:rPr lang="en-US" sz="4350" dirty="0">
                <a:solidFill>
                  <a:srgbClr val="FFFFFF"/>
                </a:solidFill>
                <a:latin typeface="Fraunces Medium" pitchFamily="34" charset="0"/>
                <a:ea typeface="Fraunces Medium" pitchFamily="34" charset="-122"/>
                <a:cs typeface="Fraunces Medium" pitchFamily="34" charset="-120"/>
              </a:rPr>
              <a:t>Recommendations</a:t>
            </a:r>
            <a:endParaRPr lang="en-US" sz="4350" dirty="0"/>
          </a:p>
        </p:txBody>
      </p:sp>
      <p:sp>
        <p:nvSpPr>
          <p:cNvPr id="4" name="Shape 1"/>
          <p:cNvSpPr/>
          <p:nvPr/>
        </p:nvSpPr>
        <p:spPr>
          <a:xfrm>
            <a:off x="6261973" y="1758791"/>
            <a:ext cx="7592854" cy="1646396"/>
          </a:xfrm>
          <a:prstGeom prst="roundRect">
            <a:avLst>
              <a:gd name="adj" fmla="val 5653"/>
            </a:avLst>
          </a:prstGeom>
          <a:solidFill>
            <a:srgbClr val="283157"/>
          </a:solidFill>
          <a:ln w="7620">
            <a:solidFill>
              <a:srgbClr val="414A70"/>
            </a:solidFill>
            <a:prstDash val="solid"/>
          </a:ln>
        </p:spPr>
      </p:sp>
      <p:sp>
        <p:nvSpPr>
          <p:cNvPr id="5" name="Text 2"/>
          <p:cNvSpPr/>
          <p:nvPr/>
        </p:nvSpPr>
        <p:spPr>
          <a:xfrm>
            <a:off x="6491168" y="1987987"/>
            <a:ext cx="2769989" cy="346234"/>
          </a:xfrm>
          <a:prstGeom prst="rect">
            <a:avLst/>
          </a:prstGeom>
          <a:noFill/>
          <a:ln/>
        </p:spPr>
        <p:txBody>
          <a:bodyPr wrap="none" lIns="0" tIns="0" rIns="0" bIns="0" rtlCol="0" anchor="t"/>
          <a:lstStyle/>
          <a:p>
            <a:pPr indent="0" marL="0">
              <a:lnSpc>
                <a:spcPts val="2700"/>
              </a:lnSpc>
              <a:buNone/>
            </a:pPr>
            <a:r>
              <a:rPr lang="en-US" sz="2150" dirty="0">
                <a:solidFill>
                  <a:srgbClr val="EBECEF"/>
                </a:solidFill>
                <a:latin typeface="Fraunces Medium" pitchFamily="34" charset="0"/>
                <a:ea typeface="Fraunces Medium" pitchFamily="34" charset="-122"/>
                <a:cs typeface="Fraunces Medium" pitchFamily="34" charset="-120"/>
              </a:rPr>
              <a:t>Quality Control</a:t>
            </a:r>
            <a:endParaRPr lang="en-US" sz="2150" dirty="0"/>
          </a:p>
        </p:txBody>
      </p:sp>
      <p:sp>
        <p:nvSpPr>
          <p:cNvPr id="6" name="Text 3"/>
          <p:cNvSpPr/>
          <p:nvPr/>
        </p:nvSpPr>
        <p:spPr>
          <a:xfrm>
            <a:off x="6491168" y="2467094"/>
            <a:ext cx="7134463" cy="708898"/>
          </a:xfrm>
          <a:prstGeom prst="rect">
            <a:avLst/>
          </a:prstGeom>
          <a:noFill/>
          <a:ln/>
        </p:spPr>
        <p:txBody>
          <a:bodyPr wrap="square" lIns="0" tIns="0" rIns="0" bIns="0" rtlCol="0" anchor="t"/>
          <a:lstStyle/>
          <a:p>
            <a:pPr indent="0" marL="0">
              <a:lnSpc>
                <a:spcPts val="2750"/>
              </a:lnSpc>
              <a:buNone/>
            </a:pPr>
            <a:r>
              <a:rPr lang="en-US" sz="1700" dirty="0">
                <a:solidFill>
                  <a:srgbClr val="EBECEF"/>
                </a:solidFill>
                <a:latin typeface="Epilogue" pitchFamily="34" charset="0"/>
                <a:ea typeface="Epilogue" pitchFamily="34" charset="-122"/>
                <a:cs typeface="Epilogue" pitchFamily="34" charset="-120"/>
              </a:rPr>
              <a:t>Implement stronger quality control measures for incoming raw materials and focus on improving vendor relationships.</a:t>
            </a:r>
            <a:endParaRPr lang="en-US" sz="1700" dirty="0"/>
          </a:p>
        </p:txBody>
      </p:sp>
      <p:sp>
        <p:nvSpPr>
          <p:cNvPr id="7" name="Shape 4"/>
          <p:cNvSpPr/>
          <p:nvPr/>
        </p:nvSpPr>
        <p:spPr>
          <a:xfrm>
            <a:off x="6261973" y="3626763"/>
            <a:ext cx="7592854" cy="1646396"/>
          </a:xfrm>
          <a:prstGeom prst="roundRect">
            <a:avLst>
              <a:gd name="adj" fmla="val 5653"/>
            </a:avLst>
          </a:prstGeom>
          <a:solidFill>
            <a:srgbClr val="283157"/>
          </a:solidFill>
          <a:ln w="7620">
            <a:solidFill>
              <a:srgbClr val="414A70"/>
            </a:solidFill>
            <a:prstDash val="solid"/>
          </a:ln>
        </p:spPr>
      </p:sp>
      <p:sp>
        <p:nvSpPr>
          <p:cNvPr id="8" name="Text 5"/>
          <p:cNvSpPr/>
          <p:nvPr/>
        </p:nvSpPr>
        <p:spPr>
          <a:xfrm>
            <a:off x="6491168" y="3855958"/>
            <a:ext cx="2769989" cy="346234"/>
          </a:xfrm>
          <a:prstGeom prst="rect">
            <a:avLst/>
          </a:prstGeom>
          <a:noFill/>
          <a:ln/>
        </p:spPr>
        <p:txBody>
          <a:bodyPr wrap="none" lIns="0" tIns="0" rIns="0" bIns="0" rtlCol="0" anchor="t"/>
          <a:lstStyle/>
          <a:p>
            <a:pPr indent="0" marL="0">
              <a:lnSpc>
                <a:spcPts val="2700"/>
              </a:lnSpc>
              <a:buNone/>
            </a:pPr>
            <a:r>
              <a:rPr lang="en-US" sz="2150" dirty="0">
                <a:solidFill>
                  <a:srgbClr val="EBECEF"/>
                </a:solidFill>
                <a:latin typeface="Fraunces Medium" pitchFamily="34" charset="0"/>
                <a:ea typeface="Fraunces Medium" pitchFamily="34" charset="-122"/>
                <a:cs typeface="Fraunces Medium" pitchFamily="34" charset="-120"/>
              </a:rPr>
              <a:t>Vendor Audits</a:t>
            </a:r>
            <a:endParaRPr lang="en-US" sz="2150" dirty="0"/>
          </a:p>
        </p:txBody>
      </p:sp>
      <p:sp>
        <p:nvSpPr>
          <p:cNvPr id="9" name="Text 6"/>
          <p:cNvSpPr/>
          <p:nvPr/>
        </p:nvSpPr>
        <p:spPr>
          <a:xfrm>
            <a:off x="6491168" y="4335066"/>
            <a:ext cx="7134463" cy="708898"/>
          </a:xfrm>
          <a:prstGeom prst="rect">
            <a:avLst/>
          </a:prstGeom>
          <a:noFill/>
          <a:ln/>
        </p:spPr>
        <p:txBody>
          <a:bodyPr wrap="square" lIns="0" tIns="0" rIns="0" bIns="0" rtlCol="0" anchor="t"/>
          <a:lstStyle/>
          <a:p>
            <a:pPr indent="0" marL="0">
              <a:lnSpc>
                <a:spcPts val="2750"/>
              </a:lnSpc>
              <a:buNone/>
            </a:pPr>
            <a:r>
              <a:rPr lang="en-US" sz="1700" dirty="0">
                <a:solidFill>
                  <a:srgbClr val="EBECEF"/>
                </a:solidFill>
                <a:latin typeface="Epilogue" pitchFamily="34" charset="0"/>
                <a:ea typeface="Epilogue" pitchFamily="34" charset="-122"/>
                <a:cs typeface="Epilogue" pitchFamily="34" charset="-120"/>
              </a:rPr>
              <a:t>Regular audits of high-defect vendors, such as Solholdings and Plustax, are essential to reduce recurring quality issues.</a:t>
            </a:r>
            <a:endParaRPr lang="en-US" sz="1700" dirty="0"/>
          </a:p>
        </p:txBody>
      </p:sp>
      <p:sp>
        <p:nvSpPr>
          <p:cNvPr id="10" name="Shape 7"/>
          <p:cNvSpPr/>
          <p:nvPr/>
        </p:nvSpPr>
        <p:spPr>
          <a:xfrm>
            <a:off x="6261973" y="5494734"/>
            <a:ext cx="7592854" cy="2000845"/>
          </a:xfrm>
          <a:prstGeom prst="roundRect">
            <a:avLst>
              <a:gd name="adj" fmla="val 4652"/>
            </a:avLst>
          </a:prstGeom>
          <a:solidFill>
            <a:srgbClr val="283157"/>
          </a:solidFill>
          <a:ln w="7620">
            <a:solidFill>
              <a:srgbClr val="414A70"/>
            </a:solidFill>
            <a:prstDash val="solid"/>
          </a:ln>
        </p:spPr>
      </p:sp>
      <p:sp>
        <p:nvSpPr>
          <p:cNvPr id="11" name="Text 8"/>
          <p:cNvSpPr/>
          <p:nvPr/>
        </p:nvSpPr>
        <p:spPr>
          <a:xfrm>
            <a:off x="6491168" y="5723930"/>
            <a:ext cx="2769989" cy="346234"/>
          </a:xfrm>
          <a:prstGeom prst="rect">
            <a:avLst/>
          </a:prstGeom>
          <a:noFill/>
          <a:ln/>
        </p:spPr>
        <p:txBody>
          <a:bodyPr wrap="none" lIns="0" tIns="0" rIns="0" bIns="0" rtlCol="0" anchor="t"/>
          <a:lstStyle/>
          <a:p>
            <a:pPr indent="0" marL="0">
              <a:lnSpc>
                <a:spcPts val="2700"/>
              </a:lnSpc>
              <a:buNone/>
            </a:pPr>
            <a:r>
              <a:rPr lang="en-US" sz="2150" dirty="0">
                <a:solidFill>
                  <a:srgbClr val="EBECEF"/>
                </a:solidFill>
                <a:latin typeface="Fraunces Medium" pitchFamily="34" charset="0"/>
                <a:ea typeface="Fraunces Medium" pitchFamily="34" charset="-122"/>
                <a:cs typeface="Fraunces Medium" pitchFamily="34" charset="-120"/>
              </a:rPr>
              <a:t>Defect Reduction</a:t>
            </a:r>
            <a:endParaRPr lang="en-US" sz="2150" dirty="0"/>
          </a:p>
        </p:txBody>
      </p:sp>
      <p:sp>
        <p:nvSpPr>
          <p:cNvPr id="12" name="Text 9"/>
          <p:cNvSpPr/>
          <p:nvPr/>
        </p:nvSpPr>
        <p:spPr>
          <a:xfrm>
            <a:off x="6491168" y="6203037"/>
            <a:ext cx="7134463" cy="1063347"/>
          </a:xfrm>
          <a:prstGeom prst="rect">
            <a:avLst/>
          </a:prstGeom>
          <a:noFill/>
          <a:ln/>
        </p:spPr>
        <p:txBody>
          <a:bodyPr wrap="square" lIns="0" tIns="0" rIns="0" bIns="0" rtlCol="0" anchor="t"/>
          <a:lstStyle/>
          <a:p>
            <a:pPr indent="0" marL="0">
              <a:lnSpc>
                <a:spcPts val="2750"/>
              </a:lnSpc>
              <a:buNone/>
            </a:pPr>
            <a:r>
              <a:rPr lang="en-US" sz="1700" dirty="0">
                <a:solidFill>
                  <a:srgbClr val="EBECEF"/>
                </a:solidFill>
                <a:latin typeface="Epilogue" pitchFamily="34" charset="0"/>
                <a:ea typeface="Epilogue" pitchFamily="34" charset="-122"/>
                <a:cs typeface="Epilogue" pitchFamily="34" charset="-120"/>
              </a:rPr>
              <a:t>Target high-impact defect categories (e.g., Mechanicals and Packaging) for significant defect reduction and quality improvement.</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698421"/>
            <a:ext cx="6172200" cy="771525"/>
          </a:xfrm>
          <a:prstGeom prst="rect">
            <a:avLst/>
          </a:prstGeom>
          <a:noFill/>
          <a:ln/>
        </p:spPr>
        <p:txBody>
          <a:bodyPr wrap="none" lIns="0" tIns="0" rIns="0" bIns="0" rtlCol="0" anchor="t"/>
          <a:lstStyle/>
          <a:p>
            <a:pPr indent="0" marL="0">
              <a:lnSpc>
                <a:spcPts val="6050"/>
              </a:lnSpc>
              <a:buNone/>
            </a:pPr>
            <a:r>
              <a:rPr lang="en-US" sz="4850" dirty="0">
                <a:solidFill>
                  <a:srgbClr val="FFFFFF"/>
                </a:solidFill>
                <a:latin typeface="Fraunces Medium" pitchFamily="34" charset="0"/>
                <a:ea typeface="Fraunces Medium" pitchFamily="34" charset="-122"/>
                <a:cs typeface="Fraunces Medium" pitchFamily="34" charset="-120"/>
              </a:rPr>
              <a:t>Introduction</a:t>
            </a:r>
            <a:endParaRPr lang="en-US" sz="4850" dirty="0"/>
          </a:p>
        </p:txBody>
      </p:sp>
      <p:sp>
        <p:nvSpPr>
          <p:cNvPr id="4" name="Text 1"/>
          <p:cNvSpPr/>
          <p:nvPr/>
        </p:nvSpPr>
        <p:spPr>
          <a:xfrm>
            <a:off x="6350437" y="1840230"/>
            <a:ext cx="7415927" cy="1975247"/>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The goal of this analysis is to evaluate the defect rates and downtime associated with various suppliers, materials, and production plants, in order to optimize supplier performance, reduce defects, and minimize operational downtime.</a:t>
            </a:r>
            <a:endParaRPr lang="en-US" sz="1900" dirty="0"/>
          </a:p>
        </p:txBody>
      </p:sp>
      <p:sp>
        <p:nvSpPr>
          <p:cNvPr id="5" name="Text 2"/>
          <p:cNvSpPr/>
          <p:nvPr/>
        </p:nvSpPr>
        <p:spPr>
          <a:xfrm>
            <a:off x="6350437" y="4093131"/>
            <a:ext cx="7415927" cy="1580198"/>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The primary challenge is the high rate of defects and downtime observed during production, leading to inefficiencies and quality issues. The project aims to identify critical areas for improvement.</a:t>
            </a:r>
            <a:endParaRPr lang="en-US" sz="1900" dirty="0"/>
          </a:p>
        </p:txBody>
      </p:sp>
      <p:sp>
        <p:nvSpPr>
          <p:cNvPr id="6" name="Text 3"/>
          <p:cNvSpPr/>
          <p:nvPr/>
        </p:nvSpPr>
        <p:spPr>
          <a:xfrm>
            <a:off x="6350437" y="5950982"/>
            <a:ext cx="7415927" cy="1580198"/>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The analysis uses data extracted from various vendor, defect, and plant performance reports, focusing on defect types, vendor contributions, downtime, and material characteristics.</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895945"/>
            <a:ext cx="6172200" cy="771525"/>
          </a:xfrm>
          <a:prstGeom prst="rect">
            <a:avLst/>
          </a:prstGeom>
          <a:noFill/>
          <a:ln/>
        </p:spPr>
        <p:txBody>
          <a:bodyPr wrap="none" lIns="0" tIns="0" rIns="0" bIns="0" rtlCol="0" anchor="t"/>
          <a:lstStyle/>
          <a:p>
            <a:pPr indent="0" marL="0">
              <a:lnSpc>
                <a:spcPts val="6050"/>
              </a:lnSpc>
              <a:buNone/>
            </a:pPr>
            <a:r>
              <a:rPr lang="en-US" sz="4850" dirty="0">
                <a:solidFill>
                  <a:srgbClr val="FFFFFF"/>
                </a:solidFill>
                <a:latin typeface="Fraunces Medium" pitchFamily="34" charset="0"/>
                <a:ea typeface="Fraunces Medium" pitchFamily="34" charset="-122"/>
                <a:cs typeface="Fraunces Medium" pitchFamily="34" charset="-120"/>
              </a:rPr>
              <a:t>Data Exploration</a:t>
            </a:r>
            <a:endParaRPr lang="en-US" sz="4850" dirty="0"/>
          </a:p>
        </p:txBody>
      </p:sp>
      <p:sp>
        <p:nvSpPr>
          <p:cNvPr id="4" name="Text 1"/>
          <p:cNvSpPr/>
          <p:nvPr/>
        </p:nvSpPr>
        <p:spPr>
          <a:xfrm>
            <a:off x="6350437" y="2037755"/>
            <a:ext cx="7415927" cy="1580198"/>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The dataset includes information from multiple suppliers, plants, and defect categories. The data was preprocessed to remove missing values, and columns related to vendor IDs, material IDs, and defect IDs were dropped for clarity.</a:t>
            </a:r>
            <a:endParaRPr lang="en-US" sz="1900" dirty="0"/>
          </a:p>
        </p:txBody>
      </p:sp>
      <p:sp>
        <p:nvSpPr>
          <p:cNvPr id="5" name="Text 2"/>
          <p:cNvSpPr/>
          <p:nvPr/>
        </p:nvSpPr>
        <p:spPr>
          <a:xfrm>
            <a:off x="6350437" y="3895606"/>
            <a:ext cx="7415927" cy="1975247"/>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The dataset contains 5950 rows, with each row representing a record of defect quantity, downtime, plant, and vendor performance. The dataset includes date fields, categorical variables (e.g., vendor, material type), and numerical fields (e.g., defect quantity, downtime minutes).</a:t>
            </a:r>
            <a:endParaRPr lang="en-US" sz="1900" dirty="0"/>
          </a:p>
        </p:txBody>
      </p:sp>
      <p:sp>
        <p:nvSpPr>
          <p:cNvPr id="6" name="Text 3"/>
          <p:cNvSpPr/>
          <p:nvPr/>
        </p:nvSpPr>
        <p:spPr>
          <a:xfrm>
            <a:off x="6350437" y="6148507"/>
            <a:ext cx="7415927" cy="1185148"/>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Missing values were handled, and irrelevant fields were removed. Time-related fields (month, year) were created to enable time-based analysis.</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820341"/>
            <a:ext cx="6172200" cy="771525"/>
          </a:xfrm>
          <a:prstGeom prst="rect">
            <a:avLst/>
          </a:prstGeom>
          <a:noFill/>
          <a:ln/>
        </p:spPr>
        <p:txBody>
          <a:bodyPr wrap="none" lIns="0" tIns="0" rIns="0" bIns="0" rtlCol="0" anchor="t"/>
          <a:lstStyle/>
          <a:p>
            <a:pPr indent="0" marL="0">
              <a:lnSpc>
                <a:spcPts val="6050"/>
              </a:lnSpc>
              <a:buNone/>
            </a:pPr>
            <a:r>
              <a:rPr lang="en-US" sz="4850" dirty="0">
                <a:solidFill>
                  <a:srgbClr val="FFFFFF"/>
                </a:solidFill>
                <a:latin typeface="Fraunces Medium" pitchFamily="34" charset="0"/>
                <a:ea typeface="Fraunces Medium" pitchFamily="34" charset="-122"/>
                <a:cs typeface="Fraunces Medium" pitchFamily="34" charset="-120"/>
              </a:rPr>
              <a:t>Data Analysis</a:t>
            </a:r>
            <a:endParaRPr lang="en-US" sz="4850" dirty="0"/>
          </a:p>
        </p:txBody>
      </p:sp>
      <p:sp>
        <p:nvSpPr>
          <p:cNvPr id="3" name="Text 1"/>
          <p:cNvSpPr/>
          <p:nvPr/>
        </p:nvSpPr>
        <p:spPr>
          <a:xfrm>
            <a:off x="864037" y="2208967"/>
            <a:ext cx="3086100" cy="385763"/>
          </a:xfrm>
          <a:prstGeom prst="rect">
            <a:avLst/>
          </a:prstGeom>
          <a:noFill/>
          <a:ln/>
        </p:spPr>
        <p:txBody>
          <a:bodyPr wrap="none" lIns="0" tIns="0" rIns="0" bIns="0" rtlCol="0" anchor="t"/>
          <a:lstStyle/>
          <a:p>
            <a:pPr indent="0" marL="0">
              <a:lnSpc>
                <a:spcPts val="3000"/>
              </a:lnSpc>
              <a:buNone/>
            </a:pPr>
            <a:r>
              <a:rPr lang="en-US" sz="2400" dirty="0">
                <a:solidFill>
                  <a:srgbClr val="FFFFFF"/>
                </a:solidFill>
                <a:latin typeface="Fraunces Medium" pitchFamily="34" charset="0"/>
                <a:ea typeface="Fraunces Medium" pitchFamily="34" charset="-122"/>
                <a:cs typeface="Fraunces Medium" pitchFamily="34" charset="-120"/>
              </a:rPr>
              <a:t>Downtime Analysis</a:t>
            </a:r>
            <a:endParaRPr lang="en-US" sz="2400" dirty="0"/>
          </a:p>
        </p:txBody>
      </p:sp>
      <p:sp>
        <p:nvSpPr>
          <p:cNvPr id="4" name="Text 2"/>
          <p:cNvSpPr/>
          <p:nvPr/>
        </p:nvSpPr>
        <p:spPr>
          <a:xfrm>
            <a:off x="864037" y="2841546"/>
            <a:ext cx="3898821" cy="3950494"/>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Logistics (55,849 minutes) and Mechanical Issues (34,208 minutes) contributed the highest downtime, with vendors like Reddot and Plustax leading the downtime. The corrugated material type contributed to 52,726 minutes of downtime, followed by raw materials (23,568 minutes).</a:t>
            </a:r>
            <a:endParaRPr lang="en-US" sz="1900" dirty="0"/>
          </a:p>
        </p:txBody>
      </p:sp>
      <p:sp>
        <p:nvSpPr>
          <p:cNvPr id="5" name="Text 3"/>
          <p:cNvSpPr/>
          <p:nvPr/>
        </p:nvSpPr>
        <p:spPr>
          <a:xfrm>
            <a:off x="5372695" y="2208967"/>
            <a:ext cx="3086100" cy="385763"/>
          </a:xfrm>
          <a:prstGeom prst="rect">
            <a:avLst/>
          </a:prstGeom>
          <a:noFill/>
          <a:ln/>
        </p:spPr>
        <p:txBody>
          <a:bodyPr wrap="none" lIns="0" tIns="0" rIns="0" bIns="0" rtlCol="0" anchor="t"/>
          <a:lstStyle/>
          <a:p>
            <a:pPr indent="0" marL="0">
              <a:lnSpc>
                <a:spcPts val="3000"/>
              </a:lnSpc>
              <a:buNone/>
            </a:pPr>
            <a:r>
              <a:rPr lang="en-US" sz="2400" dirty="0">
                <a:solidFill>
                  <a:srgbClr val="FFFFFF"/>
                </a:solidFill>
                <a:latin typeface="Fraunces Medium" pitchFamily="34" charset="0"/>
                <a:ea typeface="Fraunces Medium" pitchFamily="34" charset="-122"/>
                <a:cs typeface="Fraunces Medium" pitchFamily="34" charset="-120"/>
              </a:rPr>
              <a:t>Defect Analysis</a:t>
            </a:r>
            <a:endParaRPr lang="en-US" sz="2400" dirty="0"/>
          </a:p>
        </p:txBody>
      </p:sp>
      <p:sp>
        <p:nvSpPr>
          <p:cNvPr id="6" name="Text 4"/>
          <p:cNvSpPr/>
          <p:nvPr/>
        </p:nvSpPr>
        <p:spPr>
          <a:xfrm>
            <a:off x="5372695" y="2841546"/>
            <a:ext cx="3898821" cy="4345543"/>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Defects are primarily categorized as Impact, No Impact, and Rejected, with Impact defects averaging 54.75 minutes of downtime. Solholdings and Plustax were identified as the vendors contributing the highest defect quantities (over 4 million and 3.8 million defects, respectively).</a:t>
            </a:r>
            <a:endParaRPr lang="en-US" sz="1900" dirty="0"/>
          </a:p>
        </p:txBody>
      </p:sp>
      <p:sp>
        <p:nvSpPr>
          <p:cNvPr id="7" name="Text 5"/>
          <p:cNvSpPr/>
          <p:nvPr/>
        </p:nvSpPr>
        <p:spPr>
          <a:xfrm>
            <a:off x="9881354" y="2208967"/>
            <a:ext cx="3086100" cy="385763"/>
          </a:xfrm>
          <a:prstGeom prst="rect">
            <a:avLst/>
          </a:prstGeom>
          <a:noFill/>
          <a:ln/>
        </p:spPr>
        <p:txBody>
          <a:bodyPr wrap="none" lIns="0" tIns="0" rIns="0" bIns="0" rtlCol="0" anchor="t"/>
          <a:lstStyle/>
          <a:p>
            <a:pPr indent="0" marL="0">
              <a:lnSpc>
                <a:spcPts val="3000"/>
              </a:lnSpc>
              <a:buNone/>
            </a:pPr>
            <a:r>
              <a:rPr lang="en-US" sz="2400" dirty="0">
                <a:solidFill>
                  <a:srgbClr val="FFFFFF"/>
                </a:solidFill>
                <a:latin typeface="Fraunces Medium" pitchFamily="34" charset="0"/>
                <a:ea typeface="Fraunces Medium" pitchFamily="34" charset="-122"/>
                <a:cs typeface="Fraunces Medium" pitchFamily="34" charset="-120"/>
              </a:rPr>
              <a:t>Vendor Performance</a:t>
            </a:r>
            <a:endParaRPr lang="en-US" sz="2400" dirty="0"/>
          </a:p>
        </p:txBody>
      </p:sp>
      <p:sp>
        <p:nvSpPr>
          <p:cNvPr id="8" name="Text 6"/>
          <p:cNvSpPr/>
          <p:nvPr/>
        </p:nvSpPr>
        <p:spPr>
          <a:xfrm>
            <a:off x="9881354" y="2841546"/>
            <a:ext cx="3898821" cy="2370296"/>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The top 10 vendors with the highest defect quantities accounted for the bulk of the defect issues, with Solholdings and Plustax dominating in terms of defect contribution.</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1229201"/>
            <a:ext cx="9300567" cy="771525"/>
          </a:xfrm>
          <a:prstGeom prst="rect">
            <a:avLst/>
          </a:prstGeom>
          <a:noFill/>
          <a:ln/>
        </p:spPr>
        <p:txBody>
          <a:bodyPr wrap="none" lIns="0" tIns="0" rIns="0" bIns="0" rtlCol="0" anchor="t"/>
          <a:lstStyle/>
          <a:p>
            <a:pPr indent="0" marL="0">
              <a:lnSpc>
                <a:spcPts val="6050"/>
              </a:lnSpc>
              <a:buNone/>
            </a:pPr>
            <a:r>
              <a:rPr lang="en-US" sz="4850" dirty="0">
                <a:solidFill>
                  <a:srgbClr val="FFFFFF"/>
                </a:solidFill>
                <a:latin typeface="Fraunces Medium" pitchFamily="34" charset="0"/>
                <a:ea typeface="Fraunces Medium" pitchFamily="34" charset="-122"/>
                <a:cs typeface="Fraunces Medium" pitchFamily="34" charset="-120"/>
              </a:rPr>
              <a:t>Insights and Recommendations</a:t>
            </a:r>
            <a:endParaRPr lang="en-US" sz="4850" dirty="0"/>
          </a:p>
        </p:txBody>
      </p:sp>
      <p:sp>
        <p:nvSpPr>
          <p:cNvPr id="3" name="Text 1"/>
          <p:cNvSpPr/>
          <p:nvPr/>
        </p:nvSpPr>
        <p:spPr>
          <a:xfrm>
            <a:off x="864037" y="2494478"/>
            <a:ext cx="12902327" cy="1580198"/>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The majority of defects are caused by mechanical and packaging issues, which combined account for over 60% of total defects. High-impact defects such as misaligned components and improper assembly drive significant quality concerns. Some vendors consistently contribute more defects, indicating the need for more stringent vendor quality control.</a:t>
            </a:r>
            <a:endParaRPr lang="en-US" sz="1900" dirty="0"/>
          </a:p>
        </p:txBody>
      </p:sp>
      <p:sp>
        <p:nvSpPr>
          <p:cNvPr id="4" name="Text 2"/>
          <p:cNvSpPr/>
          <p:nvPr/>
        </p:nvSpPr>
        <p:spPr>
          <a:xfrm>
            <a:off x="864037" y="4352330"/>
            <a:ext cx="12902327" cy="1580198"/>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Introduce stricter quality checks, particularly for mechanical and packaging processes. Conduct quarterly reviews of high-defect vendors like Solholdings and Plustax to reduce their defect contribution by 20%. Implement predictive maintenance for machinery to reduce mechanical issues and associated downtime.</a:t>
            </a:r>
            <a:endParaRPr lang="en-US" sz="1900" dirty="0"/>
          </a:p>
        </p:txBody>
      </p:sp>
      <p:sp>
        <p:nvSpPr>
          <p:cNvPr id="5" name="Text 3"/>
          <p:cNvSpPr/>
          <p:nvPr/>
        </p:nvSpPr>
        <p:spPr>
          <a:xfrm>
            <a:off x="864037" y="6210181"/>
            <a:ext cx="12902327" cy="790099"/>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Focus on improving the handling of raw materials, labels, and films, which contribute heavily to defect rates. Establish a real-time monitoring dashboard for defects and downtime to ensure timely intervention.</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3243"/>
          </a:xfrm>
          <a:prstGeom prst="rect">
            <a:avLst/>
          </a:prstGeom>
        </p:spPr>
      </p:pic>
      <p:sp>
        <p:nvSpPr>
          <p:cNvPr id="3" name="Text 0"/>
          <p:cNvSpPr/>
          <p:nvPr/>
        </p:nvSpPr>
        <p:spPr>
          <a:xfrm>
            <a:off x="863203" y="3763328"/>
            <a:ext cx="8510945" cy="770692"/>
          </a:xfrm>
          <a:prstGeom prst="rect">
            <a:avLst/>
          </a:prstGeom>
          <a:noFill/>
          <a:ln/>
        </p:spPr>
        <p:txBody>
          <a:bodyPr wrap="none" lIns="0" tIns="0" rIns="0" bIns="0" rtlCol="0" anchor="t"/>
          <a:lstStyle/>
          <a:p>
            <a:pPr indent="0" marL="0">
              <a:lnSpc>
                <a:spcPts val="6050"/>
              </a:lnSpc>
              <a:buNone/>
            </a:pPr>
            <a:r>
              <a:rPr lang="en-US" sz="4850" dirty="0">
                <a:solidFill>
                  <a:srgbClr val="FFFFFF"/>
                </a:solidFill>
                <a:latin typeface="Fraunces Medium" pitchFamily="34" charset="0"/>
                <a:ea typeface="Fraunces Medium" pitchFamily="34" charset="-122"/>
                <a:cs typeface="Fraunces Medium" pitchFamily="34" charset="-120"/>
              </a:rPr>
              <a:t>Limitations and Future Work</a:t>
            </a:r>
            <a:endParaRPr lang="en-US" sz="4850" dirty="0"/>
          </a:p>
        </p:txBody>
      </p:sp>
      <p:sp>
        <p:nvSpPr>
          <p:cNvPr id="4" name="Text 1"/>
          <p:cNvSpPr/>
          <p:nvPr/>
        </p:nvSpPr>
        <p:spPr>
          <a:xfrm>
            <a:off x="863203" y="4903946"/>
            <a:ext cx="12903994" cy="1184077"/>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The analysis focuses on historical data and does not incorporate real-time operational conditions that might impact defect rates and downtime. Vendor performance metrics could be further refined by including data on cost and delivery time, offering a more holistic view of performance.</a:t>
            </a:r>
            <a:endParaRPr lang="en-US" sz="1900" dirty="0"/>
          </a:p>
        </p:txBody>
      </p:sp>
      <p:sp>
        <p:nvSpPr>
          <p:cNvPr id="5" name="Text 2"/>
          <p:cNvSpPr/>
          <p:nvPr/>
        </p:nvSpPr>
        <p:spPr>
          <a:xfrm>
            <a:off x="863203" y="6365438"/>
            <a:ext cx="12903994" cy="1184077"/>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Future analyses should explore the correlation between defect rates and operational factors, such as machine maintenance schedules and employee skill levels. Implementing real-time defect tracking could further reduce defect rates by enabling quicker responses to emerging issues.</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627346"/>
            <a:ext cx="6172200" cy="771525"/>
          </a:xfrm>
          <a:prstGeom prst="rect">
            <a:avLst/>
          </a:prstGeom>
          <a:noFill/>
          <a:ln/>
        </p:spPr>
        <p:txBody>
          <a:bodyPr wrap="none" lIns="0" tIns="0" rIns="0" bIns="0" rtlCol="0" anchor="t"/>
          <a:lstStyle/>
          <a:p>
            <a:pPr indent="0" marL="0">
              <a:lnSpc>
                <a:spcPts val="6050"/>
              </a:lnSpc>
              <a:buNone/>
            </a:pPr>
            <a:r>
              <a:rPr lang="en-US" sz="4850" dirty="0">
                <a:solidFill>
                  <a:srgbClr val="FFFFFF"/>
                </a:solidFill>
                <a:latin typeface="Fraunces Medium" pitchFamily="34" charset="0"/>
                <a:ea typeface="Fraunces Medium" pitchFamily="34" charset="-122"/>
                <a:cs typeface="Fraunces Medium" pitchFamily="34" charset="-120"/>
              </a:rPr>
              <a:t>Conclusion</a:t>
            </a:r>
            <a:endParaRPr lang="en-US" sz="4850" dirty="0"/>
          </a:p>
        </p:txBody>
      </p:sp>
      <p:sp>
        <p:nvSpPr>
          <p:cNvPr id="4" name="Text 1"/>
          <p:cNvSpPr/>
          <p:nvPr/>
        </p:nvSpPr>
        <p:spPr>
          <a:xfrm>
            <a:off x="864037" y="2769156"/>
            <a:ext cx="7415927" cy="2370296"/>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This analysis highlights significant opportunities for improving quality control, reducing downtime, and optimizing supplier performance. By addressing high-impact areas like mechanicals and packaging, and focusing on improving vendor relationships, the company can reduce defect rates by up to 20%, leading to substantial operational savings.</a:t>
            </a:r>
            <a:endParaRPr lang="en-US" sz="1900" dirty="0"/>
          </a:p>
        </p:txBody>
      </p:sp>
      <p:sp>
        <p:nvSpPr>
          <p:cNvPr id="5" name="Text 2"/>
          <p:cNvSpPr/>
          <p:nvPr/>
        </p:nvSpPr>
        <p:spPr>
          <a:xfrm>
            <a:off x="864037" y="5417106"/>
            <a:ext cx="7415927" cy="1185148"/>
          </a:xfrm>
          <a:prstGeom prst="rect">
            <a:avLst/>
          </a:prstGeom>
          <a:noFill/>
          <a:ln/>
        </p:spPr>
        <p:txBody>
          <a:bodyPr wrap="square" lIns="0" tIns="0" rIns="0" bIns="0" rtlCol="0" anchor="t"/>
          <a:lstStyle/>
          <a:p>
            <a:pPr indent="0" marL="0">
              <a:lnSpc>
                <a:spcPts val="3100"/>
              </a:lnSpc>
              <a:buNone/>
            </a:pPr>
            <a:r>
              <a:rPr lang="en-US" sz="1900" dirty="0">
                <a:solidFill>
                  <a:srgbClr val="EBECEF"/>
                </a:solidFill>
                <a:latin typeface="Epilogue" pitchFamily="34" charset="0"/>
                <a:ea typeface="Epilogue" pitchFamily="34" charset="-122"/>
                <a:cs typeface="Epilogue" pitchFamily="34" charset="-120"/>
              </a:rPr>
              <a:t>The introduction of real-time monitoring systems is essential for maintaining ongoing improvements and addressing quality issues promptly.</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2024-10-04T23:40:23Z</dcterms:created>
  <dcterms:modified xsi:type="dcterms:W3CDTF">2024-10-04T23:40:23Z</dcterms:modified>
</cp:coreProperties>
</file>